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>
        <p:scale>
          <a:sx n="66" d="100"/>
          <a:sy n="66" d="100"/>
        </p:scale>
        <p:origin x="1518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3000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b615590009864ff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c5f879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概率与统计、计数原理的综合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78ad74c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概率与数列的综合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187321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概率与导数的综合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O_4_BD.14_2#fc4d64c20?vop=1&amp;pid=fc5f879ba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2966" y="1643224"/>
            <a:ext cx="520173" cy="21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BD.14_3#fc4d64c20?vop=1&amp;pid=fc5f879ba&amp;color=0,0,0&amp;vtp=1&amp;bbb=1&amp;hb=1"/>
          <p:cNvSpPr/>
          <p:nvPr/>
        </p:nvSpPr>
        <p:spPr>
          <a:xfrm>
            <a:off x="832104" y="1508760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          </a:t>
            </a:r>
            <a:r>
              <a:rPr lang="en-US" altLang="zh-CN" sz="18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某射击队举行一次娱乐活动，该活动分为两个阶段，第一阶段是选拔阶段，甲、乙两位运动员各射击</a:t>
            </a:r>
            <a:endParaRPr lang="en-US" altLang="zh-CN" sz="1800" b="0" i="0" dirty="0">
              <a:solidFill>
                <a:srgbClr val="00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100次，所得成绩中中位数较大的运动员参加下一阶段，第二阶段是游戏阶段，游戏规则如下：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BD.14_4#fc4d64c20?vop=1&amp;pid=fc5f879ba&amp;color=0,0,0&amp;vtp=1&amp;bbb=1&amp;hb=1"/>
              <p:cNvSpPr/>
              <p:nvPr/>
            </p:nvSpPr>
            <p:spPr>
              <a:xfrm>
                <a:off x="832104" y="2286597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①共有两次游戏机会（每次进入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游戏均消耗一次机会）.②依次参加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游戏.③若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游戏胜利，则可</a:t>
                </a:r>
                <a:endParaRPr lang="en-US" altLang="zh-CN" sz="1800" b="0" i="0" dirty="0">
                  <a:solidFill>
                    <a:srgbClr val="00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以参加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游戏；若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游戏失败，则继续进行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游戏.④参加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游戏，每次胜利可以获得奖金100元；参加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游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戏，每次胜利可以获得奖金200元.不管参加哪一个游戏，失败均无奖金.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4_BD.14_4#fc4d64c20?vop=1&amp;pid=fc5f879b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6597"/>
                <a:ext cx="10533888" cy="1192530"/>
              </a:xfrm>
              <a:prstGeom prst="rect">
                <a:avLst/>
              </a:prstGeom>
              <a:blipFill>
                <a:blip r:embed="rId4"/>
                <a:stretch>
                  <a:fillRect l="-1389" r="-868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BD.14_5#fc4d64c20?vop=1&amp;pid=fc5f879ba&amp;color=0,0,0&amp;mp=1&amp;vtp=1&amp;bt=1&amp;bbb=1&amp;hb=1"/>
              <p:cNvSpPr/>
              <p:nvPr/>
            </p:nvSpPr>
            <p:spPr>
              <a:xfrm>
                <a:off x="832104" y="1508760"/>
                <a:ext cx="10533888" cy="938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若甲参加每一个游戏获胜的概率都是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，乙参加每一个游戏获胜的概率都是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，第一阶段甲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、乙两位运动员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射击所得成绩的频率分布直方图分别如图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①和图②所示：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4_BD.14_5#fc4d64c20?vop=1&amp;pid=fc5f879ba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938530"/>
              </a:xfrm>
              <a:prstGeom prst="rect">
                <a:avLst/>
              </a:prstGeom>
              <a:blipFill>
                <a:blip r:embed="rId3"/>
                <a:stretch>
                  <a:fillRect l="-1389" r="-1042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4_7#fc4d64c20?iti=1&amp;htil=1&amp;vop=1&amp;pid=fc5f879b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7712" y="2578544"/>
            <a:ext cx="2386584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O_4_BD.14_8#fc4d64c20?iti=2&amp;htil=1&amp;vop=1&amp;pid=fc5f879ba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34656" y="2605976"/>
            <a:ext cx="2386584" cy="166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4_BD.14_9#fc4d64c20?iti=1&amp;htil=1&amp;vop=1&amp;pid=fc5f879ba&amp;color=0,0,0&amp;vtp=1&amp;bbb=1"/>
          <p:cNvSpPr/>
          <p:nvPr/>
        </p:nvSpPr>
        <p:spPr>
          <a:xfrm>
            <a:off x="3206210" y="4397184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图①</a:t>
            </a:r>
            <a:endParaRPr lang="en-US" altLang="zh-CN" sz="1800" dirty="0"/>
          </a:p>
        </p:txBody>
      </p:sp>
      <p:sp>
        <p:nvSpPr>
          <p:cNvPr id="6" name="QO_4_BD.14_10#fc4d64c20?iti=2&amp;htil=1&amp;vop=1&amp;pid=fc5f879ba&amp;color=0,0,0&amp;vtp=1&amp;bbb=1"/>
          <p:cNvSpPr/>
          <p:nvPr/>
        </p:nvSpPr>
        <p:spPr>
          <a:xfrm>
            <a:off x="8473154" y="4397184"/>
            <a:ext cx="509588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图②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5_1#939d4bfea?vop=1&amp;pid=fc4d64c20&amp;color=0,0,0&amp;vtp=1&amp;bt=1&amp;bbb=1"/>
          <p:cNvSpPr/>
          <p:nvPr/>
        </p:nvSpPr>
        <p:spPr>
          <a:xfrm>
            <a:off x="832104" y="150876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（1）甲、乙两位运动员哪一位会通过选拔阶段并参加第二阶段游戏？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16_1#939d4bfea?vop=1&amp;pid=fc4d64c20&amp;color=0,0,0&amp;vtp=1&amp;bbb=1&amp;hb=1"/>
              <p:cNvSpPr/>
              <p:nvPr/>
            </p:nvSpPr>
            <p:spPr>
              <a:xfrm>
                <a:off x="832104" y="1875282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【解】由甲成绩的频率分布直方图可得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0.005×10+0.005×10+0.02×10=0.3&lt;0.5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0.005×10+0.005×10+0.02×10+0.045×10=0.75&gt;0.5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,则甲所得成绩的中位数位于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(80,90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方法：频率分布直方图中中位数位置的确定：从左向右依次累加各组矩形面积（即频率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）,直至找到第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一个使累计频率超过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0.5的区间）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乙成绩的频率分布直方图可得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0.01×10+0.015×10=0.25&lt;0.5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0.01×10+0.015×10+0.035×10=0.6&gt;0.5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,则乙所得成绩的中位数位于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(70,80)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综上可得甲所得成绩的中位数大于乙所得成绩的中位数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,所以甲通过选拔阶段并参加第二阶段游戏.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5_AN.16_1#939d4bfea?vop=1&amp;pid=fc4d64c2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2868930"/>
              </a:xfrm>
              <a:prstGeom prst="rect">
                <a:avLst/>
              </a:prstGeom>
              <a:blipFill>
                <a:blip r:embed="rId3"/>
                <a:stretch>
                  <a:fillRect l="-1389" r="-1620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7_1#eb76faccb?vop=1&amp;pid=fc4d64c20&amp;color=0,0,0&amp;vtp=1&amp;bt=1&amp;bbb=1"/>
          <p:cNvSpPr/>
          <p:nvPr/>
        </p:nvSpPr>
        <p:spPr>
          <a:xfrm>
            <a:off x="832104" y="1866494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（2）在（1）的基础上，解答下列两问：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18_1#fd25df5a2?vop=1&amp;pid=eb76faccb&amp;color=0,0,0&amp;vtp=1&amp;bbb=1"/>
              <p:cNvSpPr/>
              <p:nvPr/>
            </p:nvSpPr>
            <p:spPr>
              <a:xfrm>
                <a:off x="832104" y="2274989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（i）求该运动员不能参加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游戏的概率.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BD.18_1#fd25df5a2?vop=1&amp;pid=eb76facc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4989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19_1#fd25df5a2?vop=1&amp;pid=eb76faccb&amp;color=0,0,0&amp;vtp=1&amp;bbb=1"/>
              <p:cNvSpPr/>
              <p:nvPr/>
            </p:nvSpPr>
            <p:spPr>
              <a:xfrm>
                <a:off x="832104" y="2648306"/>
                <a:ext cx="10533888" cy="9382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参加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游戏胜利｝,则其对立事件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=｛参加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游戏失败｝.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,则该运动员不能参加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游戏的概率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19_1#fd25df5a2?vop=1&amp;pid=eb76facc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48306"/>
                <a:ext cx="10533888" cy="938213"/>
              </a:xfrm>
              <a:prstGeom prst="rect">
                <a:avLst/>
              </a:prstGeom>
              <a:blipFill>
                <a:blip r:embed="rId4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21_1#837fe7946?vop=1&amp;pid=eb76faccb&amp;color=0,0,0&amp;vtp=1&amp;bt=1&amp;bbb=1"/>
              <p:cNvSpPr/>
              <p:nvPr/>
            </p:nvSpPr>
            <p:spPr>
              <a:xfrm>
                <a:off x="832104" y="3040584"/>
                <a:ext cx="10533888" cy="18557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参加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游戏胜利｝,则其对立事件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ba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={参加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游戏失败}.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 dirty="0" err="1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+300×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（元）.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AN.21_1#837fe7946?vop=1&amp;pid=eb76facc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40584"/>
                <a:ext cx="10533888" cy="1855788"/>
              </a:xfrm>
              <a:prstGeom prst="rect">
                <a:avLst/>
              </a:prstGeom>
              <a:blipFill>
                <a:blip r:embed="rId3"/>
                <a:stretch>
                  <a:fillRect l="-1389" b="-46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BD.20_1#837fe7946?vop=1&amp;pid=eb76faccb&amp;color=0,0,0&amp;vtp=1&amp;bbb=1&amp;hb=1"/>
              <p:cNvSpPr/>
              <p:nvPr/>
            </p:nvSpPr>
            <p:spPr>
              <a:xfrm>
                <a:off x="832104" y="1670254"/>
                <a:ext cx="10533888" cy="1370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（ii）已知两次游戏结束后有三种不同的奖金额，分别为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元，记</a:t>
                </a:r>
                <a:endParaRPr lang="en-US" altLang="zh-CN" sz="1800" b="0" i="0" dirty="0">
                  <a:solidFill>
                    <a:srgbClr val="000000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为获得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元奖金对应的概率.定义：最终获得奖金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（单位：元）的期望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以及该运动员最终获得奖金的期望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6_BD.20_1#837fe7946?vop=1&amp;pid=eb76facc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70254"/>
                <a:ext cx="10533888" cy="1370330"/>
              </a:xfrm>
              <a:prstGeom prst="rect">
                <a:avLst/>
              </a:prstGeom>
              <a:blipFill>
                <a:blip r:embed="rId4"/>
                <a:stretch>
                  <a:fillRect l="-1389" b="-9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22_1#683760b41?vop=1&amp;pid=178ad74c9&amp;color=0,0,0&amp;vtp=1&amp;bt=1&amp;bbb=1&amp;hb=1"/>
              <p:cNvSpPr/>
              <p:nvPr/>
            </p:nvSpPr>
            <p:spPr>
              <a:xfrm>
                <a:off x="832104" y="150876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口袋中装有除颜色外完全相同的三个红球、两个白球、一个黑球，每次有放回地摸取一个球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，数列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满足：当第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次摸到红球时，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；当第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次摸到白球时，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；当第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次摸到黑球时，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如果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项和，那么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的概率是(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4_BD.22_1#683760b41?vop=1&amp;pid=178ad74c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58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3_1#683760b41.bracket?vop=1&amp;pid=178ad74c9&amp;color=0,0,0&amp;vpa=6&amp;vtp=1"/>
          <p:cNvSpPr/>
          <p:nvPr/>
        </p:nvSpPr>
        <p:spPr>
          <a:xfrm>
            <a:off x="6107081" y="23336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22_2#683760b41.choices?vop=1&amp;pid=178ad74c9&amp;color=0,0,0&amp;vtp=1&amp;bbb=1"/>
              <p:cNvSpPr/>
              <p:nvPr/>
            </p:nvSpPr>
            <p:spPr>
              <a:xfrm>
                <a:off x="832104" y="2704592"/>
                <a:ext cx="10533888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44597" algn="l"/>
                    <a:tab pos="5463794" algn="l"/>
                    <a:tab pos="80940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4_BD.22_2#683760b41.choices?vop=1&amp;pid=178ad74c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4592"/>
                <a:ext cx="10533888" cy="535559"/>
              </a:xfrm>
              <a:prstGeom prst="rect">
                <a:avLst/>
              </a:prstGeom>
              <a:blipFill>
                <a:blip r:embed="rId4"/>
                <a:stretch>
                  <a:fillRect l="-138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AS.24_1#683760b41?vop=1&amp;pid=178ad74c9&amp;color=0,0,0&amp;vtp=1&amp;bbb=1&amp;hb=1"/>
              <p:cNvSpPr/>
              <p:nvPr/>
            </p:nvSpPr>
            <p:spPr>
              <a:xfrm>
                <a:off x="832104" y="3250501"/>
                <a:ext cx="10533888" cy="204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【解析】由题意得每次摸球摸到红球的概率为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,摸到白球的概率为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,摸到黑球的概率为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𝑆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4项中，有3项为0，1项为1或有2项为1，1项为0，1项为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，故所求概率为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（提示：解答这类概率综合问题时,一般“大化小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”,即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将问题划分为若干个彼此互斥的事件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,然后运用相应公式来求解）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4_AS.24_1#683760b41?vop=1&amp;pid=178ad74c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50501"/>
                <a:ext cx="10533888" cy="2043430"/>
              </a:xfrm>
              <a:prstGeom prst="rect">
                <a:avLst/>
              </a:prstGeom>
              <a:blipFill>
                <a:blip r:embed="rId5"/>
                <a:stretch>
                  <a:fillRect l="-1389" r="-1157" b="-71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C_4_BD.25_2#6624c1a6d?vop=1&amp;pid=178ad74c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1080" y="1621536"/>
            <a:ext cx="558904" cy="233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5_3#6624c1a6d?vop=1&amp;pid=178ad74c9&amp;color=0,0,0&amp;vtp=1&amp;bbb=1&amp;hb=1"/>
              <p:cNvSpPr/>
              <p:nvPr/>
            </p:nvSpPr>
            <p:spPr>
              <a:xfrm>
                <a:off x="832104" y="150876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        </a:t>
                </a: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已知甲盒中有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个黑球和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个白球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，乙盒中有1个球且为黑球,这些球除颜色外其余均相同.</a:t>
                </a:r>
              </a:p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从甲盒中随机抽取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个球放入乙盒中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.记此时乙盒中含有的黑球个数为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，从乙盒中随机抽取1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球为黑球的概率是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，则(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4_BD.25_3#6624c1a6d?vop=1&amp;pid=178ad74c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189355"/>
              </a:xfrm>
              <a:prstGeom prst="rect">
                <a:avLst/>
              </a:prstGeom>
              <a:blipFill>
                <a:blip r:embed="rId4"/>
                <a:stretch>
                  <a:fillRect l="-1389" r="-4514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26_1#6624c1a6d.bracket?vop=1&amp;pid=178ad74c9&amp;color=0,0,0&amp;vpa=7&amp;vtp=1"/>
          <p:cNvSpPr/>
          <p:nvPr/>
        </p:nvSpPr>
        <p:spPr>
          <a:xfrm>
            <a:off x="3552476" y="23463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25_4#6624c1a6d.choices?vop=1&amp;pid=178ad74c9&amp;color=0,0,0&amp;vtp=1&amp;bbb=1"/>
              <p:cNvSpPr/>
              <p:nvPr/>
            </p:nvSpPr>
            <p:spPr>
              <a:xfrm>
                <a:off x="832104" y="2740088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都递增</a:t>
                </a:r>
                <a:r>
                  <a:rPr lang="en-US" altLang="zh-CN" sz="1800" b="0" i="0" spc="-1030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递增，数列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递减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递减，数列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 err="1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递增</a:t>
                </a:r>
                <a:r>
                  <a:rPr lang="en-US" altLang="zh-CN" sz="1800" b="0" i="0" spc="-1030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都递减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4_BD.25_4#6624c1a6d.choices?vop=1&amp;pid=178ad74c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0088"/>
                <a:ext cx="10533888" cy="770255"/>
              </a:xfrm>
              <a:prstGeom prst="rect">
                <a:avLst/>
              </a:prstGeom>
              <a:blipFill>
                <a:blip r:embed="rId5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C_4_EX.27_1#6624c1a6d?vop=1&amp;pid=178ad74c9&amp;color=0,0,0&amp;vtp=1&amp;bbb=1"/>
          <p:cNvSpPr/>
          <p:nvPr/>
        </p:nvSpPr>
        <p:spPr>
          <a:xfrm>
            <a:off x="832104" y="3521773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本题中考虑利用超几何分布的期望公式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数列的单调性等知识来求解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AS.28_1#6624c1a6d?vop=1&amp;pid=178ad74c9&amp;color=0,0,0&amp;vtp=1&amp;bt=1&amp;bbb=1&amp;hb=1"/>
              <p:cNvSpPr/>
              <p:nvPr/>
            </p:nvSpPr>
            <p:spPr>
              <a:xfrm>
                <a:off x="832104" y="1508760"/>
                <a:ext cx="10533888" cy="4024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【解析】从甲盒中随机抽取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个球,这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个球中黑球的个数设为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服从超几何分布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,乙盒中有1个球且为黑球,放入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个球后,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,因为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1增加到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的增大而增大,所以数列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递增.从乙盒中随机抽取1球为黑球的概率是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,乙盒中此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个球,黑球有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.因为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从1增加到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的增大而减小,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（关键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：掌握数列的单调性是求解问题的关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键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递减,故选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4_AS.28_1#6624c1a6d?vop=1&amp;pid=178ad74c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024630"/>
              </a:xfrm>
              <a:prstGeom prst="rect">
                <a:avLst/>
              </a:prstGeom>
              <a:blipFill>
                <a:blip r:embed="rId3"/>
                <a:stretch>
                  <a:fillRect l="-1389" r="-694" b="-34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O_4_BD.29_2#3b4b0425a?vop=1&amp;pid=178ad74c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3800" y="1603375"/>
            <a:ext cx="454378" cy="29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BD.29_3#3b4b0425a?vop=1&amp;pid=178ad74c9&amp;color=0,0,0&amp;vtp=1&amp;bbb=1&amp;hb=1"/>
          <p:cNvSpPr/>
          <p:nvPr/>
        </p:nvSpPr>
        <p:spPr>
          <a:xfrm>
            <a:off x="832104" y="1508760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       甲、乙、丙三人相互做传球训练，第1次由甲将球传出，每次传球时，传球者都等可能地将球传给另外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两个人中的任何一人，每次传球相互独立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p:sp>
        <p:nvSpPr>
          <p:cNvPr id="5" name="QO_5_BD.30_1#e80ea4dc0?vop=1&amp;pid=3b4b0425a&amp;color=0,0,0&amp;vtp=1&amp;bbb=1"/>
          <p:cNvSpPr/>
          <p:nvPr/>
        </p:nvSpPr>
        <p:spPr>
          <a:xfrm>
            <a:off x="832104" y="2373757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（1）求2次传球后球在甲手中的概率.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31_1#e80ea4dc0?vop=1&amp;pid=3b4b0425a&amp;color=0,0,0&amp;vtp=1&amp;bbb=1&amp;hb=1"/>
              <p:cNvSpPr/>
              <p:nvPr/>
            </p:nvSpPr>
            <p:spPr>
              <a:xfrm>
                <a:off x="832104" y="2782062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【解】依题意,传球2次后球在甲手中包括两种情况,即甲乙甲和甲丙甲,所以传球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2次后球在甲手中的概率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N.31_1#e80ea4dc0?vop=1&amp;pid=3b4b0425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82062"/>
                <a:ext cx="10533888" cy="838200"/>
              </a:xfrm>
              <a:prstGeom prst="rect">
                <a:avLst/>
              </a:prstGeom>
              <a:blipFill>
                <a:blip r:embed="rId4"/>
                <a:stretch>
                  <a:fillRect l="-1389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32_1#9d252b934?vop=1&amp;pid=3b4b0425a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次传球后球在甲手中的概率为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，证明：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5_BD.32_1#9d252b934?vop=1&amp;pid=3b4b0425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BD.33_1#050046e8d?vop=1&amp;pid=9d252b934&amp;color=0,0,0&amp;vtp=1&amp;bbb=1"/>
              <p:cNvSpPr/>
              <p:nvPr/>
            </p:nvSpPr>
            <p:spPr>
              <a:xfrm>
                <a:off x="832104" y="1875282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（i）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为等比数列；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BD.33_1#050046e8d?vop=1&amp;pid=9d252b93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525844"/>
              </a:xfrm>
              <a:prstGeom prst="rect">
                <a:avLst/>
              </a:prstGeom>
              <a:blipFill>
                <a:blip r:embed="rId4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34_1#050046e8d?vop=1&amp;pid=9d252b934&amp;color=0,0,0&amp;vtp=1&amp;bbb=1&amp;hb=1"/>
              <p:cNvSpPr/>
              <p:nvPr/>
            </p:nvSpPr>
            <p:spPr>
              <a:xfrm>
                <a:off x="832104" y="2412683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表示事件“第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次传球后,球在甲手中”,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次传球后球在甲手中的概率为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4" name="QO_6_AN.34_1#050046e8d?vop=1&amp;pid=9d252b93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2683"/>
                <a:ext cx="10533888" cy="1257300"/>
              </a:xfrm>
              <a:prstGeom prst="rect">
                <a:avLst/>
              </a:prstGeom>
              <a:blipFill>
                <a:blip r:embed="rId5"/>
                <a:stretch>
                  <a:fillRect l="-1389" b="-72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34_1#050046e8d?vop=1&amp;pid=9d252b934&amp;color=0,0,0&amp;vtp=1&amp;bbb=1&amp;hb=1">
                <a:extLst>
                  <a:ext uri="{FF2B5EF4-FFF2-40B4-BE49-F238E27FC236}">
                    <a16:creationId xmlns:a16="http://schemas.microsoft.com/office/drawing/2014/main" id="{B143FC5E-C23F-2701-7124-03323CCC9133}"/>
                  </a:ext>
                </a:extLst>
              </p:cNvPr>
              <p:cNvSpPr/>
              <p:nvPr/>
            </p:nvSpPr>
            <p:spPr>
              <a:xfrm>
                <a:off x="832104" y="3682429"/>
                <a:ext cx="10533888" cy="10414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)=(1−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⋅0=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5" name="QO_6_AN.34_1#050046e8d?vop=1&amp;pid=9d252b934&amp;color=0,0,0&amp;vtp=1&amp;bbb=1&amp;hb=1">
                <a:extLst>
                  <a:ext uri="{FF2B5EF4-FFF2-40B4-BE49-F238E27FC236}">
                    <a16:creationId xmlns:a16="http://schemas.microsoft.com/office/drawing/2014/main" id="{B143FC5E-C23F-2701-7124-03323CCC913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82429"/>
                <a:ext cx="10533888" cy="1041400"/>
              </a:xfrm>
              <a:prstGeom prst="rect">
                <a:avLst/>
              </a:prstGeom>
              <a:blipFill>
                <a:blip r:embed="rId6"/>
                <a:stretch>
                  <a:fillRect l="-1389" b="-52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6_AN.34_1#050046e8d?vop=1&amp;pid=9d252b934&amp;color=0,0,0&amp;vtp=1&amp;bbb=1&amp;hb=1">
                <a:extLst>
                  <a:ext uri="{FF2B5EF4-FFF2-40B4-BE49-F238E27FC236}">
                    <a16:creationId xmlns:a16="http://schemas.microsoft.com/office/drawing/2014/main" id="{768DB8C1-E384-EE00-15CA-004C7FCE245A}"/>
                  </a:ext>
                </a:extLst>
              </p:cNvPr>
              <p:cNvSpPr/>
              <p:nvPr/>
            </p:nvSpPr>
            <p:spPr>
              <a:xfrm>
                <a:off x="832104" y="4723829"/>
                <a:ext cx="10533888" cy="11100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所以数列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为首项,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为公比的等比数列.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6_AN.34_1#050046e8d?vop=1&amp;pid=9d252b934&amp;color=0,0,0&amp;vtp=1&amp;bbb=1&amp;hb=1">
                <a:extLst>
                  <a:ext uri="{FF2B5EF4-FFF2-40B4-BE49-F238E27FC236}">
                    <a16:creationId xmlns:a16="http://schemas.microsoft.com/office/drawing/2014/main" id="{768DB8C1-E384-EE00-15CA-004C7FCE24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723829"/>
                <a:ext cx="10533888" cy="1110044"/>
              </a:xfrm>
              <a:prstGeom prst="rect">
                <a:avLst/>
              </a:prstGeom>
              <a:blipFill>
                <a:blip r:embed="rId7"/>
                <a:stretch>
                  <a:fillRect l="-1389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7f71edf49.fixed?pid=5f74cc87a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4400" dirty="0"/>
          </a:p>
        </p:txBody>
      </p:sp>
      <p:sp>
        <p:nvSpPr>
          <p:cNvPr id="3" name="C_2_BD#7f71edf49.fixed?pid=5f74cc87a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专题上分2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概率与统计、数列、导数的综合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35_1#7d95e4b4c?vop=1&amp;pid=9d252b934&amp;color=0,0,0&amp;vtp=1&amp;bt=1&amp;bbb=1"/>
              <p:cNvSpPr/>
              <p:nvPr/>
            </p:nvSpPr>
            <p:spPr>
              <a:xfrm>
                <a:off x="832104" y="1508760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（ii）当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35_1#7d95e4b4c?vop=1&amp;pid=9d252b93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463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36_1#7d95e4b4c?vop=1&amp;pid=9d252b934&amp;color=0,0,0&amp;vtp=1&amp;bbb=1"/>
              <p:cNvSpPr/>
              <p:nvPr/>
            </p:nvSpPr>
            <p:spPr>
              <a:xfrm>
                <a:off x="832104" y="2037525"/>
                <a:ext cx="10533888" cy="22685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i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为大于1的奇数时,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上所述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36_1#7d95e4b4c?vop=1&amp;pid=9d252b93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7525"/>
                <a:ext cx="10533888" cy="2268538"/>
              </a:xfrm>
              <a:prstGeom prst="rect">
                <a:avLst/>
              </a:prstGeom>
              <a:blipFill>
                <a:blip r:embed="rId4"/>
                <a:stretch>
                  <a:fillRect l="-1389" b="-37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AS.37_1#7d95e4b4c?vop=1&amp;pid=9d252b934&amp;color=0,0,0&amp;mp=1&amp;vtp=1&amp;bt=1&amp;bbb=1&amp;hb=1"/>
              <p:cNvSpPr/>
              <p:nvPr/>
            </p:nvSpPr>
            <p:spPr>
              <a:xfrm>
                <a:off x="832104" y="1508760"/>
                <a:ext cx="10533888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规律方法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率问题与数列的交汇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综合性较强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主要有以下类型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求通项公式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关键是找出概率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的递推关系式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然后根据构造法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一般构造等比数列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出通项公式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主要是利用数列中的倒序相加法求和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错位相减法求和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裂项相消法求和来求解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求最值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利用等差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等比数列的性质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通过研究概率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或均值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的单调性来求解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6_AS.37_1#7d95e4b4c?vop=1&amp;pid=9d252b934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446655"/>
              </a:xfrm>
              <a:prstGeom prst="rect">
                <a:avLst/>
              </a:prstGeom>
              <a:blipFill>
                <a:blip r:embed="rId3"/>
                <a:stretch>
                  <a:fillRect l="-1389" r="-1100" b="-57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4_EX.38_1#3b4b0425a?vop=1&amp;pid=178ad74c9&amp;color=0,0,0&amp;vtp=1&amp;bbb=1&amp;hb=1"/>
          <p:cNvSpPr/>
          <p:nvPr/>
        </p:nvSpPr>
        <p:spPr>
          <a:xfrm>
            <a:off x="832104" y="3936492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由题意可以判断本题中涉及的概率问题具有递推关系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因此考虑利用通法攻略中的方法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结合全概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率公式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相互独立事件的概率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递推数列及等比数列等知识来求解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QO_4_BD.39_2#028f0c5c1?vop=1&amp;pid=8187321d2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9718" y="1592738"/>
            <a:ext cx="429768" cy="276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BD.39_3#028f0c5c1?vop=1&amp;pid=8187321d2&amp;color=0,0,0&amp;vtp=1&amp;bbb=1&amp;hb=1"/>
          <p:cNvSpPr/>
          <p:nvPr/>
        </p:nvSpPr>
        <p:spPr>
          <a:xfrm>
            <a:off x="832104" y="1508760"/>
            <a:ext cx="10533888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       </a:t>
            </a:r>
            <a:r>
              <a:rPr lang="en-US" altLang="zh-CN" sz="18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某大学组织大学生举办了一次主题为“喜迎冬运会，当好东道主”的冬运会知识竞赛，该大学的一学</a:t>
            </a:r>
            <a:endParaRPr lang="en-US" altLang="zh-CN" sz="1800" b="0" i="0" dirty="0">
              <a:solidFill>
                <a:srgbClr val="00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latinLnBrk="1">
              <a:lnSpc>
                <a:spcPts val="3300"/>
              </a:lnSpc>
            </a:pPr>
            <a:r>
              <a:rPr lang="en-US" altLang="zh-CN" sz="1800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院为此举办了一场选拔赛，选拔赛分为初赛和决赛，初赛通过后才能参加决赛，决赛通过后将代表该学院</a:t>
            </a:r>
            <a:endParaRPr lang="en-US" altLang="zh-CN" sz="1800" b="0" i="0" dirty="0">
              <a:solidFill>
                <a:srgbClr val="000000"/>
              </a:solidFill>
              <a:latin typeface="微软雅黑" pitchFamily="34" charset="0"/>
              <a:ea typeface="微软雅黑" pitchFamily="34" charset="-122"/>
              <a:cs typeface="微软雅黑" pitchFamily="34" charset="-120"/>
            </a:endParaRPr>
          </a:p>
          <a:p>
            <a:pPr latinLnBrk="1">
              <a:lnSpc>
                <a:spcPts val="3100"/>
              </a:lnSpc>
            </a:pPr>
            <a:r>
              <a:rPr lang="en-US" altLang="zh-CN" b="0" i="0" dirty="0" err="1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参加该大学的冬运会知识竞赛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40_1#065659830?vop=1&amp;pid=028f0c5c1&amp;color=0,0,0&amp;vtp=1&amp;bt=1&amp;bbb=1&amp;hb=1"/>
              <p:cNvSpPr/>
              <p:nvPr/>
            </p:nvSpPr>
            <p:spPr>
              <a:xfrm>
                <a:off x="832104" y="150876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（1）初赛采用选一题答一题的方式，每位参赛大学生最多有7次答题机会，累计答对4道题或答错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4道题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将终止比赛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，答对4道题者进入决赛，答错4道题者被淘汰.已知大学生甲答对每道题的概率均为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，且回答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各题的结果相互独立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5_BD.40_1#065659830?vop=1&amp;pid=028f0c5c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r="-984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BD.41_1#526801653?vop=1&amp;pid=065659830&amp;color=0,0,0&amp;vtp=1&amp;bbb=1"/>
          <p:cNvSpPr/>
          <p:nvPr/>
        </p:nvSpPr>
        <p:spPr>
          <a:xfrm>
            <a:off x="832104" y="2744025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（i）求甲至多回答了5道题就进入决赛的概率.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6_AN.42_1#526801653?vop=1&amp;pid=065659830&amp;color=0,0,0&amp;vtp=1&amp;bbb=1"/>
              <p:cNvSpPr/>
              <p:nvPr/>
            </p:nvSpPr>
            <p:spPr>
              <a:xfrm>
                <a:off x="832104" y="3117342"/>
                <a:ext cx="10533888" cy="1694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【解】由题可得甲回答了4道题进入决赛的概率为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回答了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5道题进入决赛的概率为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以甲至多回答了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5道题就进入决赛的概率为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6_AN.42_1#526801653?vop=1&amp;pid=06565983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7342"/>
                <a:ext cx="10533888" cy="1694498"/>
              </a:xfrm>
              <a:prstGeom prst="rect">
                <a:avLst/>
              </a:prstGeom>
              <a:blipFill>
                <a:blip r:embed="rId4"/>
                <a:stretch>
                  <a:fillRect l="-1389" b="-50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6_BD.43_1#3e3059981?vop=1&amp;pid=065659830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（ii）设甲在初赛中答题的道数为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的分布列和数学期望.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6_BD.43_1#3e3059981?vop=1&amp;pid=06565983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6_AN.44_1#3e3059981?vop=1&amp;pid=065659830&amp;color=0,0,0&amp;vtp=1&amp;bbb=1"/>
              <p:cNvSpPr/>
              <p:nvPr/>
            </p:nvSpPr>
            <p:spPr>
              <a:xfrm>
                <a:off x="832104" y="1875282"/>
                <a:ext cx="10533888" cy="1802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的可能取值为4,5,6,7,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=5)=2×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=6)=2×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6_AN.44_1#3e3059981?vop=1&amp;pid=06565983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1802130"/>
              </a:xfrm>
              <a:prstGeom prst="rect">
                <a:avLst/>
              </a:prstGeom>
              <a:blipFill>
                <a:blip r:embed="rId4"/>
                <a:stretch>
                  <a:fillRect l="-1389" b="-77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5" name="QO_6_AN.44_2#3e3059981?colgroup=4,9,9,14,14&amp;vop=1&amp;pid=065659830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5715864"/>
                  </p:ext>
                </p:extLst>
              </p:nvPr>
            </p:nvGraphicFramePr>
            <p:xfrm>
              <a:off x="832104" y="3806952"/>
              <a:ext cx="10488168" cy="753492"/>
            </p:xfrm>
            <a:graphic>
              <a:graphicData uri="http://schemas.openxmlformats.org/drawingml/2006/table">
                <a:tbl>
                  <a:tblPr/>
                  <a:tblGrid>
                    <a:gridCol w="10332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846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5" name="QO_6_AN.44_2#3e3059981?colgroup=4,9,9,14,14&amp;vop=1&amp;pid=065659830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5715864"/>
                  </p:ext>
                </p:extLst>
              </p:nvPr>
            </p:nvGraphicFramePr>
            <p:xfrm>
              <a:off x="832104" y="3806952"/>
              <a:ext cx="10488168" cy="753492"/>
            </p:xfrm>
            <a:graphic>
              <a:graphicData uri="http://schemas.openxmlformats.org/drawingml/2006/table">
                <a:tbl>
                  <a:tblPr/>
                  <a:tblGrid>
                    <a:gridCol w="10332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8366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84378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88" t="-1923" r="-913529" b="-14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846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88" t="-72603" r="-913529" b="-13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340" t="-72603" r="-402589" b="-13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55340" t="-72603" r="-302589" b="-13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69313" t="-72603" r="-100644" b="-13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68737" t="-72603" r="-428" b="-137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6_AN.44_3#3e3059981?vop=1&amp;pid=065659830&amp;color=0,0,0&amp;vtp=1&amp;bbb=1"/>
              <p:cNvSpPr/>
              <p:nvPr/>
            </p:nvSpPr>
            <p:spPr>
              <a:xfrm>
                <a:off x="832104" y="4695952"/>
                <a:ext cx="10533888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6_AN.44_3#3e3059981?vop=1&amp;pid=06565983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95952"/>
                <a:ext cx="10533888" cy="536575"/>
              </a:xfrm>
              <a:prstGeom prst="rect">
                <a:avLst/>
              </a:prstGeom>
              <a:blipFill>
                <a:blip r:embed="rId6"/>
                <a:stretch>
                  <a:fillRect l="-1389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5_BD.45_1#d985b4864?vop=1&amp;pid=028f0c5c1&amp;color=0,0,0&amp;vtp=1&amp;bt=1&amp;bbb=1&amp;hb=1"/>
              <p:cNvSpPr/>
              <p:nvPr/>
            </p:nvSpPr>
            <p:spPr>
              <a:xfrm>
                <a:off x="832104" y="1508760"/>
                <a:ext cx="10533888" cy="1219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（2）决赛共答3道题，若参赛大学生答对题目数量不少于2道，则胜出，代表学院参加学校比赛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，否则被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淘汰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.已知大学生乙进入了决赛，他在决赛中前2道题答对的概率相等，均为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3道题全答对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，且回答各题的结果相互独立，设他能参加学校比赛的概率为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的最小值.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5_BD.45_1#d985b4864?vop=1&amp;pid=028f0c5c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219200"/>
              </a:xfrm>
              <a:prstGeom prst="rect">
                <a:avLst/>
              </a:prstGeom>
              <a:blipFill>
                <a:blip r:embed="rId3"/>
                <a:stretch>
                  <a:fillRect l="-1389" r="-810" b="-6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5_AN.46_1#d985b4864?vop=1&amp;pid=028f0c5c1&amp;color=0,0,0&amp;vtp=1&amp;bbb=1"/>
              <p:cNvSpPr/>
              <p:nvPr/>
            </p:nvSpPr>
            <p:spPr>
              <a:xfrm>
                <a:off x="832104" y="2730373"/>
                <a:ext cx="10533888" cy="31988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【解】设乙答对第3道题的概率为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上单调递减,在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上单调递增,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min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5_AN.46_1#d985b4864?vop=1&amp;pid=028f0c5c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30373"/>
                <a:ext cx="10533888" cy="3198813"/>
              </a:xfrm>
              <a:prstGeom prst="rect">
                <a:avLst/>
              </a:prstGeom>
              <a:blipFill>
                <a:blip r:embed="rId4"/>
                <a:stretch>
                  <a:fillRect l="-1389" b="-24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4_EX.47_1#028f0c5c1?vop=1&amp;pid=8187321d2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（1）（i）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利用二项分布知识求解概率即可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；（ii）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首先由题意求出分布列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再计算数学期望即可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依据题意得到具体的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再利用导数求解最小值即可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4_EX.47_1#028f0c5c1?vop=1&amp;pid=8187321d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042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C_4_BD.1_1#171ef2391?vop=1&amp;pid=fc5f879ba&amp;color=0,0,0&amp;vtp=1&amp;bt=1&amp;bbb=1&amp;hb=1"/>
              <p:cNvSpPr/>
              <p:nvPr/>
            </p:nvSpPr>
            <p:spPr>
              <a:xfrm>
                <a:off x="832104" y="150876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）某校开展“强国有我，筑梦前行”主题演讲比赛，共有6位男生，4位女生进入决赛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.现通过抽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签决定出场顺序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，记事件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表示“第一位出场的是女生”，事件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表示“第二位出场的是女生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C_4_BD.1_1#171ef2391?vop=1&amp;pid=fc5f879b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752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171ef2391.bracket?vop=1&amp;pid=fc5f879ba&amp;color=0,0,0&amp;vpa=1&amp;vtp=1&amp;bbb=1"/>
          <p:cNvSpPr/>
          <p:nvPr/>
        </p:nvSpPr>
        <p:spPr>
          <a:xfrm>
            <a:off x="1015460" y="2333625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BCD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C_4_BD.1_2#171ef2391.choices?vop=1&amp;pid=fc5f879ba&amp;color=0,0,0&amp;vtp=1&amp;bbb=1"/>
              <p:cNvSpPr/>
              <p:nvPr/>
            </p:nvSpPr>
            <p:spPr>
              <a:xfrm>
                <a:off x="832104" y="2704592"/>
                <a:ext cx="10533888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560447" algn="l"/>
                    <a:tab pos="5158994" algn="l"/>
                    <a:tab pos="79353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C_4_BD.1_2#171ef2391.choices?vop=1&amp;pid=fc5f879b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4592"/>
                <a:ext cx="10533888" cy="535559"/>
              </a:xfrm>
              <a:prstGeom prst="rect">
                <a:avLst/>
              </a:prstGeom>
              <a:blipFill>
                <a:blip r:embed="rId4"/>
                <a:stretch>
                  <a:fillRect l="-138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C_4_AS.3_1#171ef2391?vop=1&amp;pid=fc5f879ba&amp;color=0,0,0&amp;vtp=1&amp;bbb=1&amp;hb=1"/>
              <p:cNvSpPr/>
              <p:nvPr/>
            </p:nvSpPr>
            <p:spPr>
              <a:xfrm>
                <a:off x="832104" y="3250501"/>
                <a:ext cx="10533888" cy="25453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4×3×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10×9×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,A错误.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10×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,B正确.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，可分为第一位出场的是男生,第二位出场的是女生或第一位出场的是女生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,第二位出场的是女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生两种情况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6×4×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+4×3×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10×9×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,C正确.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5" name="QC_4_AS.3_1#171ef2391?vop=1&amp;pid=fc5f879b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50501"/>
                <a:ext cx="10533888" cy="2545334"/>
              </a:xfrm>
              <a:prstGeom prst="rect">
                <a:avLst/>
              </a:prstGeom>
              <a:blipFill>
                <a:blip r:embed="rId5"/>
                <a:stretch>
                  <a:fillRect l="-1389" b="-3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_BD.4_1#c41838106?vop=1&amp;pid=fc5f879ba&amp;color=0,0,0&amp;vtp=1&amp;bt=1&amp;bbb=1&amp;hb=1"/>
              <p:cNvSpPr/>
              <p:nvPr/>
            </p:nvSpPr>
            <p:spPr>
              <a:xfrm>
                <a:off x="832104" y="1508760"/>
                <a:ext cx="1053190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、乙、丙、丁四位同学参加跳台滑雪、越野滑雪、单板滑雪三个项目的比赛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，每人只能参加一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个项目的比赛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，每个项目的比赛至少一个人参加，且甲、乙两人不能参加同一项目的比赛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，则四人参加比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赛的不同方案一共有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；如果符合以上条件的各种方案出现的概率相等，定义事件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为丙和丁两人参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加的比赛项目不同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，事件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为甲和乙两人恰好有一人参加跳台滑雪项目的比赛，则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4_BD.4_1#c41838106?vop=1&amp;pid=fc5f879b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1608455"/>
              </a:xfrm>
              <a:prstGeom prst="rect">
                <a:avLst/>
              </a:prstGeom>
              <a:blipFill>
                <a:blip r:embed="rId3"/>
                <a:stretch>
                  <a:fillRect l="-1390" r="-1390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4_BD.4_1#c41838106?vop=1&amp;pid=fc5f879ba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63220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AN.5_1#c41838106.blank?vop=1&amp;pid=fc5f879ba&amp;color=0,0,0&amp;vpa=2&amp;vtp=1&amp;bbb=1"/>
          <p:cNvSpPr/>
          <p:nvPr/>
        </p:nvSpPr>
        <p:spPr>
          <a:xfrm>
            <a:off x="2882360" y="2316480"/>
            <a:ext cx="433388" cy="3733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4_AN.6_1#c41838106.blank?vop=1&amp;pid=fc5f879ba&amp;color=0,0,0&amp;vpa=3&amp;vtp=1&amp;bbb=1&amp;rh=30.65504"/>
              <p:cNvSpPr/>
              <p:nvPr/>
            </p:nvSpPr>
            <p:spPr>
              <a:xfrm>
                <a:off x="9956546" y="2682176"/>
                <a:ext cx="214313" cy="3893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4_AN.6_1#c41838106.blank?vop=1&amp;pid=fc5f879ba&amp;color=0,0,0&amp;vpa=3&amp;vtp=1&amp;bbb=1&amp;rh=30.65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6546" y="2682176"/>
                <a:ext cx="214313" cy="389319"/>
              </a:xfrm>
              <a:prstGeom prst="rect">
                <a:avLst/>
              </a:prstGeom>
              <a:blipFill>
                <a:blip r:embed="rId5"/>
                <a:stretch>
                  <a:fillRect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B_4_EX.7_1#c41838106?vop=1&amp;pid=fc5f879ba&amp;color=0,0,0&amp;vtp=1&amp;bbb=1&amp;hb=1"/>
          <p:cNvSpPr/>
          <p:nvPr/>
        </p:nvSpPr>
        <p:spPr>
          <a:xfrm>
            <a:off x="832104" y="3112516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思路导引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第一空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利用间接法即可得解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第二空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利用分类加法计数原理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结合排列组合的知识与条件概率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的概率公式即可得解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_AS.8_1#c41838106?vop=1&amp;pid=fc5f879ba&amp;color=0,0,0&amp;vtp=1&amp;bt=1&amp;bbb=1"/>
              <p:cNvSpPr/>
              <p:nvPr/>
            </p:nvSpPr>
            <p:spPr>
              <a:xfrm>
                <a:off x="832104" y="1508760"/>
                <a:ext cx="10533888" cy="328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【解析】依题意,不考虑甲、乙两人不能参加同一项目的比赛，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、乙、丙、丁四位同学参加三个项目的比赛的所有的方案共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、乙两人参加同一项目的比赛的方案共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所求的参赛方案一共有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36−6=30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，因为甲、乙两人不能参加同一项目的比赛,且丙、丁两人不能参加同一项目的比赛,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、乙必有其中一人和丙、丁其中一人参加同一项目的比赛,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（种）方案.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，若甲单独选择参加跳台滑雪项目的比赛,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4_AS.8_1#c41838106?vop=1&amp;pid=fc5f879b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288030"/>
              </a:xfrm>
              <a:prstGeom prst="rect">
                <a:avLst/>
              </a:prstGeom>
              <a:blipFill>
                <a:blip r:embed="rId3"/>
                <a:stretch>
                  <a:fillRect l="-1389" b="-42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_AS.8_2#c41838106?vop=1&amp;pid=fc5f879ba&amp;color=0,0,0&amp;mp=1&amp;vtp=1&amp;bt=1&amp;bbb=1&amp;hb=1"/>
              <p:cNvSpPr/>
              <p:nvPr/>
            </p:nvSpPr>
            <p:spPr>
              <a:xfrm>
                <a:off x="832104" y="1508760"/>
                <a:ext cx="10533888" cy="4445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则丙、丁两人可分别选择参加越野滑雪或者单板滑雪项目的比赛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,乙也可以在这两个项目的比赛中选一个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参加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（种）不同的方案；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甲和另外一人一起选择参加跳台滑雪项目的比赛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甲只可能和丙或丁两人中的一人一起参加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,剩下两个人分别选择剩余的两个项目的比赛,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（种）不同的方案.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,若乙单独选择参加跳台滑雪项目的比赛,有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（种）不同的方案；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乙和另外一人一起选择参加跳台滑雪项目的比赛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（种）不同的方案.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16种不同的方案.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30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24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30</m:t>
                            </m:r>
                          </m:den>
                        </m:f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B_4_AS.8_2#c41838106?vop=1&amp;pid=fc5f879ba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445000"/>
              </a:xfrm>
              <a:prstGeom prst="rect">
                <a:avLst/>
              </a:prstGeom>
              <a:blipFill>
                <a:blip r:embed="rId3"/>
                <a:stretch>
                  <a:fillRect l="-1389" b="-13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_BD.9_1#d63d294b4?vop=1&amp;pid=fc5f879ba&amp;color=0,0,0&amp;vtp=1&amp;bt=1&amp;bbb=1&amp;hb=1"/>
              <p:cNvSpPr/>
              <p:nvPr/>
            </p:nvSpPr>
            <p:spPr>
              <a:xfrm>
                <a:off x="832104" y="1508760"/>
                <a:ext cx="1053190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盒中有标记数字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1，2，3，4的小球各2个，这些小球除标记数字外其余均相同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，随机从盒中一次性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3个小球，则取出的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3个小球上标记的数字两两不同的概率为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若记取出的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3个小球上标记的最小数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字为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的数学期望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" name="QB_4_BD.9_1#d63d294b4?vop=1&amp;pid=fc5f879b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1189355"/>
              </a:xfrm>
              <a:prstGeom prst="rect">
                <a:avLst/>
              </a:prstGeom>
              <a:blipFill>
                <a:blip r:embed="rId3"/>
                <a:stretch>
                  <a:fillRect l="-1390" r="-1390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4_BD.9_1#d63d294b4?vop=1&amp;pid=fc5f879ba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63220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AN.10_1#d63d294b4.blank?vop=1&amp;pid=fc5f879ba&amp;color=0,0,0&amp;vpa=4&amp;vtp=1&amp;bbb=1&amp;rh=30.49"/>
              <p:cNvSpPr/>
              <p:nvPr/>
            </p:nvSpPr>
            <p:spPr>
              <a:xfrm>
                <a:off x="7288467" y="1867027"/>
                <a:ext cx="214313" cy="3872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4" name="QB_4_AN.10_1#d63d294b4.blank?vop=1&amp;pid=fc5f879ba&amp;color=0,0,0&amp;vpa=4&amp;vtp=1&amp;bbb=1&amp;rh=30.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8467" y="1867027"/>
                <a:ext cx="214313" cy="387223"/>
              </a:xfrm>
              <a:prstGeom prst="rect">
                <a:avLst/>
              </a:prstGeom>
              <a:blipFill>
                <a:blip r:embed="rId5"/>
                <a:stretch>
                  <a:fillRect b="-15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B_4_AN.11_1#d63d294b4.blank?vop=1&amp;pid=fc5f879ba&amp;color=0,0,0&amp;vpa=5&amp;vtp=1&amp;bbb=1"/>
              <p:cNvSpPr/>
              <p:nvPr/>
            </p:nvSpPr>
            <p:spPr>
              <a:xfrm>
                <a:off x="3943922" y="2257171"/>
                <a:ext cx="311150" cy="393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5" name="QB_4_AN.11_1#d63d294b4.blank?vop=1&amp;pid=fc5f879ba&amp;color=0,0,0&amp;vpa=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3922" y="2257171"/>
                <a:ext cx="311150" cy="393700"/>
              </a:xfrm>
              <a:prstGeom prst="rect">
                <a:avLst/>
              </a:prstGeom>
              <a:blipFill>
                <a:blip r:embed="rId6"/>
                <a:stretch>
                  <a:fillRect b="-138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B_4_EX.12_1#d63d294b4?vop=1&amp;pid=fc5f879ba&amp;color=0,0,0&amp;vtp=1&amp;bbb=1&amp;hb=1"/>
              <p:cNvSpPr/>
              <p:nvPr/>
            </p:nvSpPr>
            <p:spPr>
              <a:xfrm>
                <a:off x="832104" y="2706116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第一空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先确定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个小球标记的不同数字的方案数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然后再从每个数字对应的小球中取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通过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计算可求得符合要求的取法数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再比上总的取法数可得结果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第二空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先确定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的可能取值为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1,2,3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然后计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算出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不同取值时的概率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注意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的每种取值对应两种情况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由此可求得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的分布列及期望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6" name="QB_4_EX.12_1#d63d294b4?vop=1&amp;pid=fc5f879b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6116"/>
                <a:ext cx="10533888" cy="1189355"/>
              </a:xfrm>
              <a:prstGeom prst="rect">
                <a:avLst/>
              </a:prstGeom>
              <a:blipFill>
                <a:blip r:embed="rId7"/>
                <a:stretch>
                  <a:fillRect l="-138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_AS.13_1#d63d294b4?vop=1&amp;pid=fc5f879ba&amp;color=0,0,0&amp;vtp=1&amp;bt=1&amp;bbb=1"/>
              <p:cNvSpPr/>
              <p:nvPr/>
            </p:nvSpPr>
            <p:spPr>
              <a:xfrm>
                <a:off x="832104" y="1508760"/>
                <a:ext cx="10533888" cy="2743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【解析】（1）记“取出的3个小球上标记的数字两两不同”为事件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3个小球标记的不同数字,有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种方案；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后从每个数字对应的小球中各取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1个,所以符合要求的取法共有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2）由题意可知,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的可能取值为1,2,3,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（提示：分为两种情况,取出的小球中只有1个数字为1或有2个数字为1）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B_4_AS.13_1#d63d294b4?vop=1&amp;pid=fc5f879b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743200"/>
              </a:xfrm>
              <a:prstGeom prst="rect">
                <a:avLst/>
              </a:prstGeom>
              <a:blipFill>
                <a:blip r:embed="rId3"/>
                <a:stretch>
                  <a:fillRect l="-1389" b="-1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B_4_AS.13_2#d63d294b4?vop=1&amp;pid=fc5f879ba&amp;color=0,0,0&amp;mp=1&amp;vtp=1&amp;bt=1&amp;bbb=1"/>
              <p:cNvSpPr/>
              <p:nvPr/>
            </p:nvSpPr>
            <p:spPr>
              <a:xfrm>
                <a:off x="832104" y="1508760"/>
                <a:ext cx="10533888" cy="1421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（提示：分为两种情况,取出的小球中只有1个数字为2或有2个数字为2）</a:t>
                </a:r>
                <a:endParaRPr lang="en-US" altLang="zh-CN" sz="1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（提示：分为两种情况,取出的小球中只有1个数字为3或有2个数字为3）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</a:t>
                </a:r>
                <a:endParaRPr lang="en-US" altLang="zh-CN" sz="100" dirty="0"/>
              </a:p>
            </p:txBody>
          </p:sp>
        </mc:Choice>
        <mc:Fallback xmlns="">
          <p:sp>
            <p:nvSpPr>
              <p:cNvPr id="2" name="QB_4_AS.13_2#d63d294b4?vop=1&amp;pid=fc5f879ba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421130"/>
              </a:xfrm>
              <a:prstGeom prst="rect">
                <a:avLst/>
              </a:prstGeom>
              <a:blipFill>
                <a:blip r:embed="rId3"/>
                <a:stretch>
                  <a:fillRect l="-1389" b="-94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QB_4_AS.13_3#d63d294b4?colgroup=6,18,11,18&amp;vop=1&amp;pid=fc5f879ba&amp;color=0,0,0&amp;mp=1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335394"/>
                  </p:ext>
                </p:extLst>
              </p:nvPr>
            </p:nvGraphicFramePr>
            <p:xfrm>
              <a:off x="832104" y="3057017"/>
              <a:ext cx="10497312" cy="748475"/>
            </p:xfrm>
            <a:graphic>
              <a:graphicData uri="http://schemas.openxmlformats.org/drawingml/2006/table">
                <a:tbl>
                  <a:tblPr/>
                  <a:tblGrid>
                    <a:gridCol w="12618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4655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4655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345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9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QB_4_AS.13_3#d63d294b4?colgroup=6,18,11,18&amp;vop=1&amp;pid=fc5f879ba&amp;color=0,0,0&amp;mp=1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7335394"/>
                  </p:ext>
                </p:extLst>
              </p:nvPr>
            </p:nvGraphicFramePr>
            <p:xfrm>
              <a:off x="832104" y="3057017"/>
              <a:ext cx="10497312" cy="748475"/>
            </p:xfrm>
            <a:graphic>
              <a:graphicData uri="http://schemas.openxmlformats.org/drawingml/2006/table">
                <a:tbl>
                  <a:tblPr/>
                  <a:tblGrid>
                    <a:gridCol w="12618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4655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4655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83" t="-1923" r="-733333" b="-140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345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83" t="-73611" r="-733333" b="-13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6555" t="-73611" r="-166784" b="-13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5556" t="-73611" r="-151058" b="-13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2988" t="-73611" r="-351" b="-13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B_4_AS.13_4#d63d294b4?vop=1&amp;pid=fc5f879ba&amp;color=0,0,0&amp;mp=1&amp;vtp=1&amp;bbb=1"/>
              <p:cNvSpPr/>
              <p:nvPr/>
            </p:nvSpPr>
            <p:spPr>
              <a:xfrm>
                <a:off x="832104" y="3933317"/>
                <a:ext cx="10533888" cy="5257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B_4_AS.13_4#d63d294b4?vop=1&amp;pid=fc5f879ba&amp;color=0,0,0&amp;mp=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33317"/>
                <a:ext cx="10533888" cy="525717"/>
              </a:xfrm>
              <a:prstGeom prst="rect">
                <a:avLst/>
              </a:prstGeom>
              <a:blipFill>
                <a:blip r:embed="rId5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2158</Words>
  <Application>Microsoft Office PowerPoint</Application>
  <PresentationFormat>宽屏</PresentationFormat>
  <Paragraphs>206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SSW</cp:lastModifiedBy>
  <cp:revision>3</cp:revision>
  <dcterms:created xsi:type="dcterms:W3CDTF">2025-10-20T08:37:47Z</dcterms:created>
  <dcterms:modified xsi:type="dcterms:W3CDTF">2025-10-20T10:29:44Z</dcterms:modified>
  <cp:category/>
  <cp:contentStatus/>
</cp:coreProperties>
</file>